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96" r:id="rId2"/>
    <p:sldId id="342" r:id="rId3"/>
    <p:sldId id="351" r:id="rId4"/>
    <p:sldId id="331" r:id="rId5"/>
    <p:sldId id="333" r:id="rId6"/>
    <p:sldId id="334" r:id="rId7"/>
    <p:sldId id="335" r:id="rId8"/>
    <p:sldId id="348" r:id="rId9"/>
    <p:sldId id="353" r:id="rId10"/>
    <p:sldId id="357" r:id="rId11"/>
    <p:sldId id="354" r:id="rId12"/>
    <p:sldId id="356" r:id="rId13"/>
    <p:sldId id="347" r:id="rId14"/>
    <p:sldId id="346" r:id="rId15"/>
    <p:sldId id="285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B2B2"/>
    <a:srgbClr val="C0C0C0"/>
    <a:srgbClr val="DDDDDD"/>
    <a:srgbClr val="0099CC"/>
    <a:srgbClr val="000000"/>
    <a:srgbClr val="FFFFFF"/>
    <a:srgbClr val="808080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78" autoAdjust="0"/>
    <p:restoredTop sz="94660"/>
  </p:normalViewPr>
  <p:slideViewPr>
    <p:cSldViewPr showGuides="1">
      <p:cViewPr>
        <p:scale>
          <a:sx n="64" d="100"/>
          <a:sy n="64" d="100"/>
        </p:scale>
        <p:origin x="-1632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-204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61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ru-RU" dirty="0"/>
              <a:t>Мониторинг количества семей, состоящих на профилактическом учете с 2010 г. по </a:t>
            </a:r>
            <a:r>
              <a:rPr lang="ru-RU" dirty="0" smtClean="0"/>
              <a:t>январь</a:t>
            </a:r>
            <a:r>
              <a:rPr lang="ru-RU" baseline="0" dirty="0" smtClean="0"/>
              <a:t> 2015 г.</a:t>
            </a:r>
            <a:r>
              <a:rPr lang="ru-RU" dirty="0" smtClean="0"/>
              <a:t> </a:t>
            </a:r>
            <a:r>
              <a:rPr lang="ru-RU" dirty="0"/>
              <a:t>г.</a:t>
            </a:r>
          </a:p>
        </c:rich>
      </c:tx>
      <c:layout>
        <c:manualLayout>
          <c:xMode val="edge"/>
          <c:yMode val="edge"/>
          <c:x val="0.13716104148953212"/>
          <c:y val="2.1582836736602894E-2"/>
        </c:manualLayout>
      </c:layout>
      <c:overlay val="0"/>
      <c:spPr>
        <a:noFill/>
        <a:ln w="34386">
          <a:noFill/>
        </a:ln>
      </c:spPr>
    </c:title>
    <c:autoTitleDeleted val="0"/>
    <c:view3D>
      <c:rotX val="33"/>
      <c:hPercent val="51"/>
      <c:rotY val="39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solidFill>
          <a:srgbClr val="C0C0C0"/>
        </a:solidFill>
        <a:ln w="25400">
          <a:noFill/>
        </a:ln>
      </c:spPr>
    </c:sideWall>
    <c:backWall>
      <c:thickness val="0"/>
      <c:spPr>
        <a:solidFill>
          <a:srgbClr val="C0C0C0"/>
        </a:solidFill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4.3062200956937906E-2"/>
          <c:y val="0.23741007194244626"/>
          <c:w val="0.63795853269537617"/>
          <c:h val="0.5971223021582734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ТЖС (Трудная жизненная ситуация)</c:v>
                </c:pt>
              </c:strCache>
            </c:strRef>
          </c:tx>
          <c:spPr>
            <a:solidFill>
              <a:srgbClr val="99CC00"/>
            </a:solidFill>
            <a:ln w="17193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6.5520330637801119E-2"/>
                  <c:y val="5.81546019071277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0114631910011737E-2"/>
                  <c:y val="6.8893592731840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789872584569898E-2"/>
                  <c:y val="5.1116839474942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2291540153383499E-2"/>
                  <c:y val="-5.66401320599559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9722757222480863E-2"/>
                  <c:y val="-5.66401320599559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General" sourceLinked="0"/>
            <c:spPr>
              <a:noFill/>
              <a:ln w="34386">
                <a:noFill/>
              </a:ln>
            </c:spPr>
            <c:txPr>
              <a:bodyPr/>
              <a:lstStyle/>
              <a:p>
                <a:pPr algn="dist">
                  <a:defRPr sz="1624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Sheet1!$B$1:$F$1</c:f>
              <c:strCache>
                <c:ptCount val="5"/>
                <c:pt idx="0">
                  <c:v>2010-2011</c:v>
                </c:pt>
                <c:pt idx="1">
                  <c:v>2011-2012</c:v>
                </c:pt>
                <c:pt idx="2">
                  <c:v>2012-2013</c:v>
                </c:pt>
                <c:pt idx="3">
                  <c:v>2013-2014</c:v>
                </c:pt>
                <c:pt idx="4">
                  <c:v>на январь 2015 г.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6</c:v>
                </c:pt>
                <c:pt idx="1">
                  <c:v>7</c:v>
                </c:pt>
                <c:pt idx="2">
                  <c:v>3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СОП (Социально-опасное положение)</c:v>
                </c:pt>
              </c:strCache>
            </c:strRef>
          </c:tx>
          <c:spPr>
            <a:solidFill>
              <a:srgbClr val="FF0000"/>
            </a:solidFill>
            <a:ln w="17193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5.833381898654582E-2"/>
                  <c:y val="4.3974755594669269E-2"/>
                </c:manualLayout>
              </c:layout>
              <c:tx>
                <c:rich>
                  <a:bodyPr/>
                  <a:lstStyle/>
                  <a:p>
                    <a:r>
                      <a:rPr lang="ru-RU"/>
                      <a:t> 2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7412777063565848E-2"/>
                  <c:y val="-5.30430097577975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0412182004037925E-2"/>
                  <c:y val="-5.66401320599559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4993516723751736E-2"/>
                  <c:y val="5.12213762807485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3.7209422788064772E-2"/>
                  <c:y val="-5.30430097577975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34386">
                <a:noFill/>
              </a:ln>
            </c:spPr>
            <c:txPr>
              <a:bodyPr/>
              <a:lstStyle/>
              <a:p>
                <a:pPr>
                  <a:defRPr sz="1624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Sheet1!$B$1:$F$1</c:f>
              <c:strCache>
                <c:ptCount val="5"/>
                <c:pt idx="0">
                  <c:v>2010-2011</c:v>
                </c:pt>
                <c:pt idx="1">
                  <c:v>2011-2012</c:v>
                </c:pt>
                <c:pt idx="2">
                  <c:v>2012-2013</c:v>
                </c:pt>
                <c:pt idx="3">
                  <c:v>2013-2014</c:v>
                </c:pt>
                <c:pt idx="4">
                  <c:v>на январь 2015 г.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2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cylinder"/>
        <c:axId val="111351680"/>
        <c:axId val="111353216"/>
        <c:axId val="0"/>
      </c:bar3DChart>
      <c:catAx>
        <c:axId val="1113516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429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 rtl="0">
              <a:defRPr sz="1284" b="1" i="0" u="none" strike="noStrike" baseline="0">
                <a:solidFill>
                  <a:srgbClr val="0000FF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1135321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1353216"/>
        <c:scaling>
          <c:orientation val="minMax"/>
          <c:max val="8"/>
          <c:min val="0"/>
        </c:scaling>
        <c:delete val="0"/>
        <c:axPos val="l"/>
        <c:majorGridlines>
          <c:spPr>
            <a:ln w="4298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429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624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11351680"/>
        <c:crosses val="autoZero"/>
        <c:crossBetween val="between"/>
        <c:majorUnit val="1"/>
      </c:valAx>
      <c:spPr>
        <a:noFill/>
        <a:ln w="25388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245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245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</c:legendEntry>
      <c:layout>
        <c:manualLayout>
          <c:xMode val="edge"/>
          <c:yMode val="edge"/>
          <c:wMode val="edge"/>
          <c:hMode val="edge"/>
          <c:x val="0.71610846179438836"/>
          <c:y val="0.31294959199282479"/>
          <c:w val="0.99043066799748625"/>
          <c:h val="0.70143889246548585"/>
        </c:manualLayout>
      </c:layout>
      <c:overlay val="0"/>
      <c:spPr>
        <a:noFill/>
        <a:ln w="4298">
          <a:solidFill>
            <a:srgbClr val="000000"/>
          </a:solidFill>
          <a:prstDash val="solid"/>
        </a:ln>
      </c:spPr>
      <c:txPr>
        <a:bodyPr/>
        <a:lstStyle/>
        <a:p>
          <a:pPr>
            <a:defRPr sz="1116" b="1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4298">
      <a:solidFill>
        <a:srgbClr val="000000"/>
      </a:solidFill>
      <a:prstDash val="solid"/>
    </a:ln>
  </c:spPr>
  <c:txPr>
    <a:bodyPr/>
    <a:lstStyle/>
    <a:p>
      <a:pPr>
        <a:defRPr sz="1624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7"/>
      <c:hPercent val="61"/>
      <c:rotY val="11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thickness val="0"/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2.6041666666666699E-2"/>
          <c:y val="0.15467625899280579"/>
          <c:w val="0.65277777777777835"/>
          <c:h val="0.70503597122302164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внутришкольный учет</c:v>
                </c:pt>
              </c:strCache>
            </c:strRef>
          </c:tx>
          <c:spPr>
            <a:solidFill>
              <a:srgbClr val="99CC00"/>
            </a:solidFill>
            <a:ln w="17856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35711">
                <a:noFill/>
              </a:ln>
            </c:spPr>
            <c:txPr>
              <a:bodyPr/>
              <a:lstStyle/>
              <a:p>
                <a:pPr algn="r">
                  <a:defRPr sz="1369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Sheet1!$B$1:$F$1</c:f>
              <c:strCache>
                <c:ptCount val="5"/>
                <c:pt idx="0">
                  <c:v>2010-2011</c:v>
                </c:pt>
                <c:pt idx="1">
                  <c:v>2011-2012</c:v>
                </c:pt>
                <c:pt idx="2">
                  <c:v>2012-2014</c:v>
                </c:pt>
                <c:pt idx="3">
                  <c:v>2013-2014</c:v>
                </c:pt>
                <c:pt idx="4">
                  <c:v>на февраль 2015 г.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3</c:v>
                </c:pt>
                <c:pt idx="1">
                  <c:v>3</c:v>
                </c:pt>
                <c:pt idx="2">
                  <c:v>2</c:v>
                </c:pt>
                <c:pt idx="4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учёт КДН</c:v>
                </c:pt>
              </c:strCache>
            </c:strRef>
          </c:tx>
          <c:spPr>
            <a:solidFill>
              <a:srgbClr val="FF0000"/>
            </a:solidFill>
            <a:ln w="17856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35711">
                <a:noFill/>
              </a:ln>
            </c:spPr>
            <c:txPr>
              <a:bodyPr/>
              <a:lstStyle/>
              <a:p>
                <a:pPr algn="dist">
                  <a:defRPr sz="1369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Sheet1!$B$1:$F$1</c:f>
              <c:strCache>
                <c:ptCount val="5"/>
                <c:pt idx="0">
                  <c:v>2010-2011</c:v>
                </c:pt>
                <c:pt idx="1">
                  <c:v>2011-2012</c:v>
                </c:pt>
                <c:pt idx="2">
                  <c:v>2012-2014</c:v>
                </c:pt>
                <c:pt idx="3">
                  <c:v>2013-2014</c:v>
                </c:pt>
                <c:pt idx="4">
                  <c:v>на февраль 2015 г.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2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учёт ОДН</c:v>
                </c:pt>
              </c:strCache>
            </c:strRef>
          </c:tx>
          <c:spPr>
            <a:solidFill>
              <a:srgbClr val="FFCC99"/>
            </a:solidFill>
            <a:ln w="17856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35711">
                <a:noFill/>
              </a:ln>
            </c:spPr>
            <c:txPr>
              <a:bodyPr/>
              <a:lstStyle/>
              <a:p>
                <a:pPr>
                  <a:defRPr sz="1369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Sheet1!$B$1:$F$1</c:f>
              <c:strCache>
                <c:ptCount val="5"/>
                <c:pt idx="0">
                  <c:v>2010-2011</c:v>
                </c:pt>
                <c:pt idx="1">
                  <c:v>2011-2012</c:v>
                </c:pt>
                <c:pt idx="2">
                  <c:v>2012-2014</c:v>
                </c:pt>
                <c:pt idx="3">
                  <c:v>2013-2014</c:v>
                </c:pt>
                <c:pt idx="4">
                  <c:v>на февраль 2015 г.</c:v>
                </c:pt>
              </c:strCache>
            </c:strRef>
          </c:cat>
          <c:val>
            <c:numRef>
              <c:f>Sheet1!$B$4:$F$4</c:f>
              <c:numCache>
                <c:formatCode>General</c:formatCode>
                <c:ptCount val="5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cylinder"/>
        <c:axId val="100830592"/>
        <c:axId val="100832384"/>
        <c:axId val="0"/>
      </c:bar3DChart>
      <c:catAx>
        <c:axId val="1008305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4464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24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0083238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00832384"/>
        <c:scaling>
          <c:orientation val="minMax"/>
          <c:max val="7"/>
        </c:scaling>
        <c:delete val="0"/>
        <c:axPos val="l"/>
        <c:majorGridlines>
          <c:spPr>
            <a:ln w="4464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13392">
            <a:noFill/>
          </a:ln>
        </c:spPr>
        <c:txPr>
          <a:bodyPr rot="0" vert="horz"/>
          <a:lstStyle/>
          <a:p>
            <a:pPr>
              <a:defRPr sz="1369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00830592"/>
        <c:crosses val="autoZero"/>
        <c:crossBetween val="between"/>
        <c:majorUnit val="1"/>
        <c:minorUnit val="1"/>
      </c:valAx>
      <c:spPr>
        <a:noFill/>
        <a:ln w="25373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546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546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546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</c:legendEntry>
      <c:layout>
        <c:manualLayout>
          <c:xMode val="edge"/>
          <c:yMode val="edge"/>
          <c:wMode val="edge"/>
          <c:hMode val="edge"/>
          <c:x val="0.69444439077017217"/>
          <c:y val="0.28776970913193084"/>
          <c:w val="0.99131945316651371"/>
          <c:h val="0.70503585539928459"/>
        </c:manualLayout>
      </c:layout>
      <c:overlay val="0"/>
      <c:spPr>
        <a:noFill/>
        <a:ln w="4464">
          <a:solidFill>
            <a:srgbClr val="000000"/>
          </a:solidFill>
          <a:prstDash val="solid"/>
        </a:ln>
      </c:spPr>
      <c:txPr>
        <a:bodyPr/>
        <a:lstStyle/>
        <a:p>
          <a:pPr>
            <a:defRPr sz="2067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4464">
      <a:solidFill>
        <a:srgbClr val="000000"/>
      </a:solidFill>
      <a:prstDash val="solid"/>
    </a:ln>
  </c:spPr>
  <c:txPr>
    <a:bodyPr/>
    <a:lstStyle/>
    <a:p>
      <a:pPr>
        <a:defRPr sz="1688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63A3648-8A25-47F6-8767-0E87B58DFF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2588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gray">
          <a:xfrm>
            <a:off x="0" y="2514600"/>
            <a:ext cx="9144000" cy="10668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gray">
          <a:xfrm>
            <a:off x="0" y="0"/>
            <a:ext cx="9144000" cy="25146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6" name="Picture 24" descr="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03188"/>
            <a:ext cx="4162425" cy="408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gray">
          <a:xfrm>
            <a:off x="0" y="3200400"/>
            <a:ext cx="9144000" cy="36576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8" name="Picture 25" descr="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048000"/>
            <a:ext cx="1981200" cy="194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538288"/>
            <a:ext cx="2057400" cy="189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439988"/>
            <a:ext cx="4495800" cy="380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6" descr="0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76800"/>
            <a:ext cx="1382713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27"/>
          <p:cNvSpPr txBox="1">
            <a:spLocks noChangeArrowheads="1"/>
          </p:cNvSpPr>
          <p:nvPr/>
        </p:nvSpPr>
        <p:spPr bwMode="auto">
          <a:xfrm>
            <a:off x="8001000" y="6415088"/>
            <a:ext cx="1047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b="1">
                <a:solidFill>
                  <a:schemeClr val="bg2"/>
                </a:solidFill>
              </a:rPr>
              <a:t>L/O/G/O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57200" y="685800"/>
            <a:ext cx="8229600" cy="1524000"/>
          </a:xfrm>
        </p:spPr>
        <p:txBody>
          <a:bodyPr/>
          <a:lstStyle>
            <a:lvl1pPr>
              <a:defRPr sz="5500"/>
            </a:lvl1pPr>
          </a:lstStyle>
          <a:p>
            <a:r>
              <a:rPr lang="en-US"/>
              <a:t>Образец заголовка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590800"/>
            <a:ext cx="5715000" cy="533400"/>
          </a:xfrm>
        </p:spPr>
        <p:txBody>
          <a:bodyPr/>
          <a:lstStyle>
            <a:lvl1pPr marL="0" indent="0">
              <a:buFontTx/>
              <a:buNone/>
              <a:defRPr sz="2000">
                <a:solidFill>
                  <a:schemeClr val="tx2"/>
                </a:solidFill>
              </a:defRPr>
            </a:lvl1pPr>
          </a:lstStyle>
          <a:p>
            <a:r>
              <a:rPr lang="en-US"/>
              <a:t>Образец подзаголовка</a:t>
            </a:r>
          </a:p>
        </p:txBody>
      </p:sp>
      <p:sp>
        <p:nvSpPr>
          <p:cNvPr id="13" name="Rectangle 7"/>
          <p:cNvSpPr>
            <a:spLocks noGrp="1" noChangeArrowheads="1"/>
          </p:cNvSpPr>
          <p:nvPr>
            <p:ph type="dt" sz="half" idx="10"/>
          </p:nvPr>
        </p:nvSpPr>
        <p:spPr bwMode="white">
          <a:xfrm>
            <a:off x="1295400" y="6553200"/>
            <a:ext cx="2133600" cy="168275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8"/>
          <p:cNvSpPr>
            <a:spLocks noGrp="1" noChangeArrowheads="1"/>
          </p:cNvSpPr>
          <p:nvPr>
            <p:ph type="ftr" sz="quarter" idx="11"/>
          </p:nvPr>
        </p:nvSpPr>
        <p:spPr bwMode="white">
          <a:xfrm>
            <a:off x="3657600" y="6553200"/>
            <a:ext cx="2895600" cy="168275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9"/>
          <p:cNvSpPr>
            <a:spLocks noGrp="1" noChangeArrowheads="1"/>
          </p:cNvSpPr>
          <p:nvPr>
            <p:ph type="sldNum" sz="quarter" idx="12"/>
          </p:nvPr>
        </p:nvSpPr>
        <p:spPr bwMode="white">
          <a:xfrm>
            <a:off x="6781800" y="6553200"/>
            <a:ext cx="1066800" cy="168275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4CA4EE3-63FE-404D-A6F6-483AD350E1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106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46760-4E25-40DC-A33F-022E4C76C2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2019045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6172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6172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26E219-EE93-4878-86CA-EE97145C88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2541700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533525"/>
            <a:ext cx="4038600" cy="50196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33525"/>
            <a:ext cx="4038600" cy="50196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5660A-DB68-47B0-9E5C-4482A37191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1592703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98EAE-62FD-4604-9317-0EFCB5CD4B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3644062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866D41-A65B-4726-97A4-1E211A319D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1991077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33525"/>
            <a:ext cx="4038600" cy="5019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33525"/>
            <a:ext cx="4038600" cy="5019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DCEFF-853E-4DE9-ACEB-19DDAD2481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1334904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AC54E-840F-472F-A9E6-4315B0D96E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1124806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362E77-5EC2-492A-8C3A-3C907A1FDF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1511535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C7A8A-9DA7-4EB8-B38D-A9DFD4ECE6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2992934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E5E8B1-269D-4BC0-806D-1F270783EF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3497229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82F82-5132-49A8-A22D-6AFAD30850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3574821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FFFFFF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0"/>
          <p:cNvGrpSpPr>
            <a:grpSpLocks/>
          </p:cNvGrpSpPr>
          <p:nvPr/>
        </p:nvGrpSpPr>
        <p:grpSpPr bwMode="auto">
          <a:xfrm>
            <a:off x="0" y="0"/>
            <a:ext cx="9144000" cy="1447800"/>
            <a:chOff x="0" y="0"/>
            <a:chExt cx="5760" cy="912"/>
          </a:xfrm>
        </p:grpSpPr>
        <p:sp>
          <p:nvSpPr>
            <p:cNvPr id="1031" name="Rectangle 7"/>
            <p:cNvSpPr>
              <a:spLocks noChangeArrowheads="1"/>
            </p:cNvSpPr>
            <p:nvPr userDrawn="1"/>
          </p:nvSpPr>
          <p:spPr bwMode="gray">
            <a:xfrm>
              <a:off x="0" y="0"/>
              <a:ext cx="5760" cy="240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28627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" name="Rectangle 8"/>
            <p:cNvSpPr>
              <a:spLocks noChangeArrowheads="1"/>
            </p:cNvSpPr>
            <p:nvPr userDrawn="1"/>
          </p:nvSpPr>
          <p:spPr bwMode="gray">
            <a:xfrm>
              <a:off x="1248" y="240"/>
              <a:ext cx="4512" cy="48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7" name="Rectangle 9"/>
            <p:cNvSpPr>
              <a:spLocks noChangeArrowheads="1"/>
            </p:cNvSpPr>
            <p:nvPr userDrawn="1"/>
          </p:nvSpPr>
          <p:spPr bwMode="gray">
            <a:xfrm>
              <a:off x="0" y="720"/>
              <a:ext cx="5760" cy="19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pic>
        <p:nvPicPr>
          <p:cNvPr id="1027" name="Picture 26" descr="0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77788"/>
            <a:ext cx="10668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Образец заголовка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33525"/>
            <a:ext cx="8229600" cy="501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Образец текста</a:t>
            </a:r>
          </a:p>
          <a:p>
            <a:pPr lvl="1"/>
            <a:r>
              <a:rPr lang="en-US" altLang="ru-RU" smtClean="0"/>
              <a:t>Второй уровень</a:t>
            </a:r>
          </a:p>
          <a:p>
            <a:pPr lvl="2"/>
            <a:r>
              <a:rPr lang="en-US" altLang="ru-RU" smtClean="0"/>
              <a:t>Третий уровень</a:t>
            </a:r>
          </a:p>
          <a:p>
            <a:pPr lvl="3"/>
            <a:r>
              <a:rPr lang="en-US" altLang="ru-RU" smtClean="0"/>
              <a:t>Четвертый уровень</a:t>
            </a:r>
          </a:p>
          <a:p>
            <a:pPr lvl="4"/>
            <a:r>
              <a:rPr lang="en-US" altLang="ru-RU" smtClean="0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6135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6135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04D19184-AB27-4154-96D6-17DE2EF607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2" name="Picture 2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4863" y="95250"/>
            <a:ext cx="673100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25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311150"/>
            <a:ext cx="9144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1" name="Rectangle 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" y="1143000"/>
            <a:ext cx="8458200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  <p:sldLayoutId id="2147483854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214313"/>
            <a:ext cx="8229600" cy="1995487"/>
          </a:xfrm>
        </p:spPr>
        <p:txBody>
          <a:bodyPr/>
          <a:lstStyle/>
          <a:p>
            <a:pPr algn="ctr" eaLnBrk="1" hangingPunct="1"/>
            <a:r>
              <a:rPr lang="ru-RU" altLang="ru-RU" sz="1800" smtClean="0">
                <a:solidFill>
                  <a:schemeClr val="bg2"/>
                </a:solidFill>
              </a:rPr>
              <a:t>Муниципальное бюджетное общеобразовательное учреждение средняя общеобразовательная школа №3 села  Шедок муниципального образования  Мостовский район</a:t>
            </a:r>
            <a:r>
              <a:rPr lang="ru-RU" altLang="ru-RU" sz="5400" smtClean="0"/>
              <a:t/>
            </a:r>
            <a:br>
              <a:rPr lang="ru-RU" altLang="ru-RU" sz="5400" smtClean="0"/>
            </a:br>
            <a:endParaRPr lang="ru-RU" altLang="ru-RU" sz="490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3286125"/>
            <a:ext cx="4357688" cy="2286000"/>
          </a:xfrm>
        </p:spPr>
        <p:txBody>
          <a:bodyPr/>
          <a:lstStyle/>
          <a:p>
            <a:pPr eaLnBrk="1" hangingPunct="1"/>
            <a:r>
              <a:rPr lang="ru-RU" altLang="ru-RU" sz="2800" b="1" dirty="0" smtClean="0">
                <a:solidFill>
                  <a:srgbClr val="C00000"/>
                </a:solidFill>
              </a:rPr>
              <a:t>Поиск путей  снижения  роста правонарушений и преступлений среди несовершеннолетних в работе ШВР</a:t>
            </a:r>
            <a:r>
              <a:rPr lang="ru-RU" altLang="ru-RU" sz="2800" b="1" dirty="0" smtClean="0">
                <a:solidFill>
                  <a:srgbClr val="C00000"/>
                </a:solidFill>
              </a:rPr>
              <a:t>.</a:t>
            </a:r>
            <a:endParaRPr lang="ru-RU" altLang="ru-RU" sz="2800" dirty="0" smtClean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24328" y="6442501"/>
            <a:ext cx="1584176" cy="276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4832166" y="6119335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b="1" dirty="0" smtClean="0">
                <a:solidFill>
                  <a:schemeClr val="bg2"/>
                </a:solidFill>
              </a:rPr>
              <a:t> Зам директора по ВР МБОУ СОШ №3 села Шедок Полякова С.В..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50"/>
          </a:xfrm>
        </p:spPr>
        <p:txBody>
          <a:bodyPr/>
          <a:lstStyle/>
          <a:p>
            <a:pPr algn="ctr" eaLnBrk="1" hangingPunct="1"/>
            <a:endParaRPr lang="ru-RU" altLang="ru-RU" sz="2000" smtClean="0">
              <a:solidFill>
                <a:srgbClr val="FF0000"/>
              </a:solidFill>
            </a:endParaRPr>
          </a:p>
        </p:txBody>
      </p:sp>
      <p:sp>
        <p:nvSpPr>
          <p:cNvPr id="12291" name="Текст 10"/>
          <p:cNvSpPr>
            <a:spLocks noGrp="1"/>
          </p:cNvSpPr>
          <p:nvPr>
            <p:ph type="body" idx="1"/>
          </p:nvPr>
        </p:nvSpPr>
        <p:spPr>
          <a:xfrm>
            <a:off x="428625" y="6143625"/>
            <a:ext cx="6000750" cy="714375"/>
          </a:xfrm>
        </p:spPr>
        <p:txBody>
          <a:bodyPr/>
          <a:lstStyle/>
          <a:p>
            <a:pPr algn="ctr"/>
            <a:r>
              <a:rPr lang="ru-RU" altLang="ru-RU" sz="1800" smtClean="0">
                <a:solidFill>
                  <a:schemeClr val="tx2"/>
                </a:solidFill>
                <a:cs typeface="Arial" charset="0"/>
              </a:rPr>
              <a:t>Участие в тестировании, в тематических классных часах</a:t>
            </a:r>
          </a:p>
        </p:txBody>
      </p:sp>
      <p:sp>
        <p:nvSpPr>
          <p:cNvPr id="12292" name="Текст 11"/>
          <p:cNvSpPr>
            <a:spLocks noGrp="1"/>
          </p:cNvSpPr>
          <p:nvPr>
            <p:ph type="body" sz="half" idx="3"/>
          </p:nvPr>
        </p:nvSpPr>
        <p:spPr>
          <a:xfrm>
            <a:off x="4143375" y="2643188"/>
            <a:ext cx="4543425" cy="642937"/>
          </a:xfrm>
        </p:spPr>
        <p:txBody>
          <a:bodyPr/>
          <a:lstStyle/>
          <a:p>
            <a:pPr algn="ctr"/>
            <a:r>
              <a:rPr lang="ru-RU" altLang="ru-RU" sz="1800" smtClean="0">
                <a:solidFill>
                  <a:schemeClr val="tx2"/>
                </a:solidFill>
                <a:cs typeface="Arial" charset="0"/>
              </a:rPr>
              <a:t>Совет профилактики при администрации с.Шедок</a:t>
            </a:r>
          </a:p>
        </p:txBody>
      </p:sp>
      <p:sp>
        <p:nvSpPr>
          <p:cNvPr id="12293" name="Содержимое 6"/>
          <p:cNvSpPr>
            <a:spLocks noGrp="1"/>
          </p:cNvSpPr>
          <p:nvPr>
            <p:ph sz="quarter" idx="4"/>
          </p:nvPr>
        </p:nvSpPr>
        <p:spPr>
          <a:xfrm>
            <a:off x="285750" y="3286125"/>
            <a:ext cx="2786063" cy="1000125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altLang="ru-RU" sz="1800" b="1" smtClean="0">
                <a:solidFill>
                  <a:schemeClr val="tx2"/>
                </a:solidFill>
                <a:cs typeface="Arial" charset="0"/>
              </a:rPr>
              <a:t>Индивидуальные беседы с родителями</a:t>
            </a:r>
          </a:p>
        </p:txBody>
      </p:sp>
      <p:sp>
        <p:nvSpPr>
          <p:cNvPr id="12294" name="Содержимое 12"/>
          <p:cNvSpPr>
            <a:spLocks noGrp="1"/>
          </p:cNvSpPr>
          <p:nvPr>
            <p:ph sz="quarter" idx="2"/>
          </p:nvPr>
        </p:nvSpPr>
        <p:spPr>
          <a:xfrm>
            <a:off x="6215063" y="5929313"/>
            <a:ext cx="2714625" cy="714375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altLang="ru-RU" sz="1800" b="1" smtClean="0">
                <a:solidFill>
                  <a:schemeClr val="tx2"/>
                </a:solidFill>
                <a:cs typeface="Arial" charset="0"/>
              </a:rPr>
              <a:t>Школьный Совет профилактики</a:t>
            </a:r>
          </a:p>
        </p:txBody>
      </p:sp>
      <p:pic>
        <p:nvPicPr>
          <p:cNvPr id="12295" name="Picture 2" descr="C:\Documents and Settings\Admin\Рабочий стол\ФОТО для презентации\P11-11-13_08.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357188"/>
            <a:ext cx="2857500" cy="290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3" descr="I:\Забугин\фото шедок\IMG_348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5" y="285750"/>
            <a:ext cx="228600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Picture 4" descr="I:\Забугин\фото шедок\DSCN047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285750"/>
            <a:ext cx="2857500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Picture 5" descr="C:\Documents and Settings\Admin\Рабочий стол\ФОТО для презентации\P12-11-13_08.33[2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4286250"/>
            <a:ext cx="3071812" cy="191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9" name="Picture 6" descr="C:\Documents and Settings\Admin\Рабочий стол\ФОТО для презентации\P28-09-12_13.1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5" y="3571875"/>
            <a:ext cx="3000375" cy="217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0" name="Picture 7" descr="C:\Documents and Settings\Admin\Рабочий стол\ФОТО для презентации\IMG_4619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5" y="3786188"/>
            <a:ext cx="2386013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50"/>
          </a:xfrm>
        </p:spPr>
        <p:txBody>
          <a:bodyPr/>
          <a:lstStyle/>
          <a:p>
            <a:pPr algn="ctr" eaLnBrk="1" hangingPunct="1"/>
            <a:endParaRPr lang="ru-RU" altLang="ru-RU" sz="2000" smtClean="0">
              <a:solidFill>
                <a:srgbClr val="FF0000"/>
              </a:solidFill>
            </a:endParaRPr>
          </a:p>
        </p:txBody>
      </p:sp>
      <p:sp>
        <p:nvSpPr>
          <p:cNvPr id="13315" name="Текст 10"/>
          <p:cNvSpPr>
            <a:spLocks noGrp="1"/>
          </p:cNvSpPr>
          <p:nvPr>
            <p:ph type="body" idx="1"/>
          </p:nvPr>
        </p:nvSpPr>
        <p:spPr>
          <a:xfrm>
            <a:off x="1857375" y="5929313"/>
            <a:ext cx="6143625" cy="928687"/>
          </a:xfrm>
        </p:spPr>
        <p:txBody>
          <a:bodyPr/>
          <a:lstStyle/>
          <a:p>
            <a:endParaRPr lang="ru-RU" altLang="ru-RU" sz="1800" b="0" smtClean="0">
              <a:cs typeface="Arial" charset="0"/>
            </a:endParaRPr>
          </a:p>
        </p:txBody>
      </p:sp>
      <p:sp>
        <p:nvSpPr>
          <p:cNvPr id="13316" name="Текст 11"/>
          <p:cNvSpPr>
            <a:spLocks noGrp="1"/>
          </p:cNvSpPr>
          <p:nvPr>
            <p:ph type="body" sz="half" idx="3"/>
          </p:nvPr>
        </p:nvSpPr>
        <p:spPr>
          <a:xfrm>
            <a:off x="4143375" y="3143250"/>
            <a:ext cx="4543425" cy="642938"/>
          </a:xfrm>
        </p:spPr>
        <p:txBody>
          <a:bodyPr/>
          <a:lstStyle/>
          <a:p>
            <a:pPr algn="ctr"/>
            <a:endParaRPr lang="ru-RU" altLang="ru-RU" sz="1600" b="0" smtClean="0">
              <a:cs typeface="Arial" charset="0"/>
            </a:endParaRPr>
          </a:p>
        </p:txBody>
      </p:sp>
      <p:sp>
        <p:nvSpPr>
          <p:cNvPr id="13317" name="Содержимое 6"/>
          <p:cNvSpPr>
            <a:spLocks noGrp="1"/>
          </p:cNvSpPr>
          <p:nvPr>
            <p:ph sz="quarter" idx="4"/>
          </p:nvPr>
        </p:nvSpPr>
        <p:spPr>
          <a:xfrm>
            <a:off x="2786063" y="2428875"/>
            <a:ext cx="3500437" cy="2143125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altLang="ru-RU" sz="2800" b="1" smtClean="0">
                <a:solidFill>
                  <a:schemeClr val="tx2"/>
                </a:solidFill>
                <a:cs typeface="Arial" charset="0"/>
              </a:rPr>
              <a:t>Посещения семей совместно со специалистами различных служб</a:t>
            </a:r>
          </a:p>
        </p:txBody>
      </p:sp>
      <p:sp>
        <p:nvSpPr>
          <p:cNvPr id="13318" name="Содержимое 12"/>
          <p:cNvSpPr>
            <a:spLocks noGrp="1"/>
          </p:cNvSpPr>
          <p:nvPr>
            <p:ph sz="quarter" idx="2"/>
          </p:nvPr>
        </p:nvSpPr>
        <p:spPr>
          <a:xfrm>
            <a:off x="457200" y="5643563"/>
            <a:ext cx="4040188" cy="717550"/>
          </a:xfrm>
        </p:spPr>
        <p:txBody>
          <a:bodyPr/>
          <a:lstStyle/>
          <a:p>
            <a:endParaRPr lang="ru-RU" altLang="ru-RU" smtClean="0"/>
          </a:p>
        </p:txBody>
      </p:sp>
      <p:pic>
        <p:nvPicPr>
          <p:cNvPr id="13319" name="Picture 2" descr="C:\Documents and Settings\Admin\Рабочий стол\ФОТО для презентации\2103201339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5750"/>
            <a:ext cx="2928938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3" descr="C:\Documents and Settings\Admin\Рабочий стол\ФОТО для презентации\2809201235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4786313"/>
            <a:ext cx="3214688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4" descr="C:\Documents and Settings\Admin\Рабочий стол\ФОТО для презентации\IMG_044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5" y="2571750"/>
            <a:ext cx="3000375" cy="233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Picture 5" descr="C:\Documents and Settings\Admin\Рабочий стол\ФОТО для презентации\DSCN048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14625"/>
            <a:ext cx="27146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3" name="Picture 6" descr="C:\Documents and Settings\Admin\Рабочий стол\ФОТО для презентации\2103201339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718040">
            <a:off x="236538" y="4611688"/>
            <a:ext cx="2760662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4" name="Picture 7" descr="I:\Забугин\фото шедок\IMG_389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5726">
            <a:off x="5953125" y="4511675"/>
            <a:ext cx="2587625" cy="23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5" name="Picture 8" descr="I:\Забугин\фото шедок\IMG_3879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0"/>
            <a:ext cx="2714625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6" name="Picture 2" descr="I:\Забугин\фото шедок\IMG_3881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8" y="214313"/>
            <a:ext cx="3071812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16632"/>
            <a:ext cx="8391876" cy="1526418"/>
          </a:xfrm>
          <a:ln>
            <a:miter lim="800000"/>
            <a:headEnd/>
            <a:tailEnd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Школой подготовлено преставлений, ходатайств и т.д. в  различные службы района и края, занимающихся профилактикой безнадзорности и правонарушений учащихся за полугодие – 23 </a:t>
            </a:r>
            <a:r>
              <a:rPr lang="ru-RU" sz="2400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571472" y="1714488"/>
            <a:ext cx="4608513" cy="857256"/>
          </a:xfrm>
          <a:prstGeom prst="rightArrow">
            <a:avLst/>
          </a:prstGeom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в отдел по вопросам семьи и детства 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500034" y="3500438"/>
            <a:ext cx="4679951" cy="743635"/>
          </a:xfrm>
          <a:prstGeom prst="rightArrow">
            <a:avLst/>
          </a:prstGeom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 информация в КДН и ЗП</a:t>
            </a:r>
            <a:endParaRPr lang="ru-RU" sz="1800" b="1" kern="0" dirty="0">
              <a:ln w="11430"/>
              <a:solidFill>
                <a:schemeClr val="tx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5643570" y="3571876"/>
            <a:ext cx="1478740" cy="579338"/>
          </a:xfrm>
          <a:prstGeom prst="ellipse">
            <a:avLst/>
          </a:prstGeom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3200" b="1" kern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3</a:t>
            </a:r>
            <a:endParaRPr lang="ru-RU" sz="3200" b="1" kern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5572132" y="1785926"/>
            <a:ext cx="1478740" cy="589216"/>
          </a:xfrm>
          <a:prstGeom prst="ellipse">
            <a:avLst/>
          </a:prstGeom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3200" b="1" kern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2</a:t>
            </a:r>
            <a:endParaRPr lang="ru-RU" sz="3200" b="1" kern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 bwMode="auto">
          <a:xfrm>
            <a:off x="500034" y="4357694"/>
            <a:ext cx="4751389" cy="936104"/>
          </a:xfrm>
          <a:prstGeom prst="rightArrow">
            <a:avLst/>
          </a:prstGeom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в ОВД ОДН </a:t>
            </a:r>
            <a:endParaRPr lang="ru-RU" sz="2000" b="1" kern="0" dirty="0">
              <a:ln w="11430"/>
              <a:solidFill>
                <a:schemeClr val="tx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 bwMode="auto">
          <a:xfrm>
            <a:off x="428596" y="5357826"/>
            <a:ext cx="4714908" cy="936104"/>
          </a:xfrm>
          <a:prstGeom prst="rightArrow">
            <a:avLst/>
          </a:prstGeom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на СП при администрации </a:t>
            </a:r>
            <a:r>
              <a:rPr lang="ru-RU" sz="1800" dirty="0" err="1" smtClean="0">
                <a:solidFill>
                  <a:schemeClr val="tx1"/>
                </a:solidFill>
              </a:rPr>
              <a:t>Шедокского</a:t>
            </a:r>
            <a:r>
              <a:rPr lang="ru-RU" sz="1800" dirty="0" smtClean="0">
                <a:solidFill>
                  <a:schemeClr val="tx1"/>
                </a:solidFill>
              </a:rPr>
              <a:t> сельского поселения </a:t>
            </a:r>
            <a:endParaRPr lang="ru-RU" sz="1800" b="1" kern="0" dirty="0">
              <a:ln w="11430"/>
              <a:solidFill>
                <a:schemeClr val="tx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 bwMode="auto">
          <a:xfrm>
            <a:off x="5715008" y="4429132"/>
            <a:ext cx="1527236" cy="648506"/>
          </a:xfrm>
          <a:prstGeom prst="ellipse">
            <a:avLst/>
          </a:prstGeom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3200" b="1" kern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5</a:t>
            </a:r>
            <a:endParaRPr lang="ru-RU" sz="3200" b="1" kern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 bwMode="auto">
          <a:xfrm>
            <a:off x="5786446" y="5572140"/>
            <a:ext cx="1527236" cy="648506"/>
          </a:xfrm>
          <a:prstGeom prst="ellipse">
            <a:avLst/>
          </a:prstGeom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3200" b="1" kern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5</a:t>
            </a:r>
            <a:endParaRPr lang="ru-RU" sz="3200" b="1" kern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 bwMode="auto">
          <a:xfrm>
            <a:off x="571472" y="2571744"/>
            <a:ext cx="4608513" cy="762660"/>
          </a:xfrm>
          <a:prstGeom prst="rightArrow">
            <a:avLst/>
          </a:prstGeom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 в РУО </a:t>
            </a:r>
            <a:endParaRPr lang="ru-RU" sz="1800" b="1" kern="0" dirty="0">
              <a:ln w="11430"/>
              <a:solidFill>
                <a:schemeClr val="tx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 bwMode="auto">
          <a:xfrm>
            <a:off x="5643570" y="2571744"/>
            <a:ext cx="1478740" cy="589216"/>
          </a:xfrm>
          <a:prstGeom prst="ellipse">
            <a:avLst/>
          </a:prstGeom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3200" b="1" kern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8</a:t>
            </a:r>
            <a:endParaRPr lang="ru-RU" sz="3200" b="1" kern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29688" cy="2143125"/>
          </a:xfrm>
        </p:spPr>
        <p:txBody>
          <a:bodyPr/>
          <a:lstStyle/>
          <a:p>
            <a:pPr algn="ctr" eaLnBrk="1" hangingPunct="1"/>
            <a:r>
              <a:rPr lang="ru-RU" altLang="ru-RU" sz="2200" smtClean="0"/>
              <a:t>Для получения положительного результата индивидуальную профилактическую работу  с семьями и учащимися необходимо проводить  в системе. </a:t>
            </a:r>
            <a:br>
              <a:rPr lang="ru-RU" altLang="ru-RU" sz="2200" smtClean="0"/>
            </a:br>
            <a:r>
              <a:rPr lang="ru-RU" altLang="ru-RU" sz="2200" smtClean="0">
                <a:solidFill>
                  <a:schemeClr val="bg2"/>
                </a:solidFill>
              </a:rPr>
              <a:t>Процесс должен быть непрерывным.</a:t>
            </a:r>
            <a:r>
              <a:rPr lang="ru-RU" altLang="ru-RU" sz="4000" smtClean="0"/>
              <a:t/>
            </a:r>
            <a:br>
              <a:rPr lang="ru-RU" altLang="ru-RU" sz="4000" smtClean="0"/>
            </a:br>
            <a:endParaRPr lang="ru-RU" altLang="ru-RU" sz="4000" smtClean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3125"/>
            <a:ext cx="9144000" cy="471487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ru-RU" sz="3000" b="1" dirty="0" smtClean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550863" y="1836738"/>
          <a:ext cx="8113712" cy="4541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285750" y="0"/>
            <a:ext cx="7929563" cy="1214438"/>
          </a:xfrm>
        </p:spPr>
        <p:txBody>
          <a:bodyPr/>
          <a:lstStyle/>
          <a:p>
            <a:pPr algn="ctr" eaLnBrk="1" hangingPunct="1"/>
            <a:r>
              <a:rPr lang="ru-RU" altLang="ru-RU" sz="2000" smtClean="0"/>
              <a:t>Мониторинг количества учащихся, состоящих на различных видах учета с 2010 г. по 25.02.2015 г.</a:t>
            </a:r>
            <a:br>
              <a:rPr lang="ru-RU" altLang="ru-RU" sz="2000" smtClean="0"/>
            </a:br>
            <a:endParaRPr lang="ru-RU" altLang="ru-RU" sz="2000" smtClean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ru-RU" sz="3000" b="1" dirty="0" smtClean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833438" y="1479550"/>
          <a:ext cx="7759700" cy="4398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Спасибо за внимание</a:t>
            </a:r>
            <a:r>
              <a:rPr lang="en-US" altLang="ru-RU" smtClean="0"/>
              <a:t>!</a:t>
            </a:r>
          </a:p>
        </p:txBody>
      </p:sp>
      <p:sp>
        <p:nvSpPr>
          <p:cNvPr id="1741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74638"/>
            <a:ext cx="8501063" cy="868362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Для повышения эффективности работы ШВР школа сотрудничает  с социальными партнёрами</a:t>
            </a:r>
            <a:endParaRPr lang="ru-RU" sz="2000" dirty="0" smtClean="0">
              <a:latin typeface="Monotype Corsiva" pitchFamily="66" charset="0"/>
            </a:endParaRPr>
          </a:p>
        </p:txBody>
      </p:sp>
      <p:sp>
        <p:nvSpPr>
          <p:cNvPr id="15363" name="Oval 8"/>
          <p:cNvSpPr>
            <a:spLocks noChangeArrowheads="1"/>
          </p:cNvSpPr>
          <p:nvPr/>
        </p:nvSpPr>
        <p:spPr bwMode="auto">
          <a:xfrm>
            <a:off x="0" y="1412875"/>
            <a:ext cx="2500313" cy="1373188"/>
          </a:xfrm>
          <a:prstGeom prst="ellipse">
            <a:avLst/>
          </a:prstGeom>
          <a:solidFill>
            <a:schemeClr val="tx2">
              <a:lumMod val="40000"/>
              <a:lumOff val="60000"/>
              <a:alpha val="27058"/>
            </a:schemeClr>
          </a:solidFill>
          <a:ln w="9525">
            <a:solidFill>
              <a:schemeClr val="tx1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ru-RU">
              <a:solidFill>
                <a:schemeClr val="tx2"/>
              </a:solidFill>
            </a:endParaRPr>
          </a:p>
        </p:txBody>
      </p:sp>
      <p:sp>
        <p:nvSpPr>
          <p:cNvPr id="15364" name="Oval 9"/>
          <p:cNvSpPr>
            <a:spLocks noChangeArrowheads="1"/>
          </p:cNvSpPr>
          <p:nvPr/>
        </p:nvSpPr>
        <p:spPr bwMode="auto">
          <a:xfrm>
            <a:off x="0" y="4286250"/>
            <a:ext cx="2357438" cy="1357313"/>
          </a:xfrm>
          <a:prstGeom prst="ellipse">
            <a:avLst/>
          </a:prstGeom>
          <a:solidFill>
            <a:schemeClr val="tx2">
              <a:lumMod val="40000"/>
              <a:lumOff val="60000"/>
              <a:alpha val="27058"/>
            </a:schemeClr>
          </a:solidFill>
          <a:ln w="9525">
            <a:solidFill>
              <a:schemeClr val="tx1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dirty="0"/>
              <a:t>Отдел по делам</a:t>
            </a:r>
          </a:p>
          <a:p>
            <a:pPr algn="ctr">
              <a:defRPr/>
            </a:pPr>
            <a:r>
              <a:rPr lang="ru-RU" dirty="0"/>
              <a:t> молодежи</a:t>
            </a:r>
          </a:p>
        </p:txBody>
      </p:sp>
      <p:sp>
        <p:nvSpPr>
          <p:cNvPr id="15365" name="Oval 10"/>
          <p:cNvSpPr>
            <a:spLocks noChangeArrowheads="1"/>
          </p:cNvSpPr>
          <p:nvPr/>
        </p:nvSpPr>
        <p:spPr bwMode="auto">
          <a:xfrm>
            <a:off x="3286125" y="1357313"/>
            <a:ext cx="2447925" cy="1130300"/>
          </a:xfrm>
          <a:prstGeom prst="ellipse">
            <a:avLst/>
          </a:prstGeom>
          <a:solidFill>
            <a:schemeClr val="tx2">
              <a:lumMod val="40000"/>
              <a:lumOff val="60000"/>
              <a:alpha val="27058"/>
            </a:schemeClr>
          </a:solidFill>
          <a:ln w="9525">
            <a:solidFill>
              <a:schemeClr val="tx1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ru-RU">
              <a:solidFill>
                <a:schemeClr val="tx2"/>
              </a:solidFill>
            </a:endParaRPr>
          </a:p>
        </p:txBody>
      </p:sp>
      <p:sp>
        <p:nvSpPr>
          <p:cNvPr id="15366" name="Oval 11"/>
          <p:cNvSpPr>
            <a:spLocks noChangeArrowheads="1"/>
          </p:cNvSpPr>
          <p:nvPr/>
        </p:nvSpPr>
        <p:spPr bwMode="auto">
          <a:xfrm>
            <a:off x="6480175" y="1428750"/>
            <a:ext cx="2663825" cy="1285875"/>
          </a:xfrm>
          <a:prstGeom prst="ellipse">
            <a:avLst/>
          </a:prstGeom>
          <a:solidFill>
            <a:schemeClr val="tx2">
              <a:lumMod val="40000"/>
              <a:lumOff val="60000"/>
              <a:alpha val="27058"/>
            </a:schemeClr>
          </a:solidFill>
          <a:ln w="9525">
            <a:solidFill>
              <a:schemeClr val="tx1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ru-RU">
              <a:solidFill>
                <a:schemeClr val="tx2"/>
              </a:solidFill>
            </a:endParaRPr>
          </a:p>
        </p:txBody>
      </p:sp>
      <p:sp>
        <p:nvSpPr>
          <p:cNvPr id="15367" name="Oval 12"/>
          <p:cNvSpPr>
            <a:spLocks noChangeArrowheads="1"/>
          </p:cNvSpPr>
          <p:nvPr/>
        </p:nvSpPr>
        <p:spPr bwMode="auto">
          <a:xfrm>
            <a:off x="1143000" y="5429250"/>
            <a:ext cx="2928938" cy="1428750"/>
          </a:xfrm>
          <a:prstGeom prst="ellipse">
            <a:avLst/>
          </a:prstGeom>
          <a:solidFill>
            <a:schemeClr val="tx2">
              <a:lumMod val="40000"/>
              <a:lumOff val="60000"/>
              <a:alpha val="27058"/>
            </a:schemeClr>
          </a:solidFill>
          <a:ln w="9525">
            <a:solidFill>
              <a:schemeClr val="tx1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ru-RU">
              <a:solidFill>
                <a:schemeClr val="tx2"/>
              </a:solidFill>
            </a:endParaRPr>
          </a:p>
        </p:txBody>
      </p:sp>
      <p:sp>
        <p:nvSpPr>
          <p:cNvPr id="15368" name="Oval 13"/>
          <p:cNvSpPr>
            <a:spLocks noChangeArrowheads="1"/>
          </p:cNvSpPr>
          <p:nvPr/>
        </p:nvSpPr>
        <p:spPr bwMode="auto">
          <a:xfrm>
            <a:off x="6696075" y="4286250"/>
            <a:ext cx="2447925" cy="1357313"/>
          </a:xfrm>
          <a:prstGeom prst="ellipse">
            <a:avLst/>
          </a:prstGeom>
          <a:solidFill>
            <a:schemeClr val="tx2">
              <a:lumMod val="40000"/>
              <a:lumOff val="60000"/>
              <a:alpha val="27058"/>
            </a:schemeClr>
          </a:solidFill>
          <a:ln w="9525">
            <a:solidFill>
              <a:schemeClr val="tx1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ru-RU">
              <a:solidFill>
                <a:schemeClr val="tx2"/>
              </a:solidFill>
            </a:endParaRPr>
          </a:p>
        </p:txBody>
      </p:sp>
      <p:sp>
        <p:nvSpPr>
          <p:cNvPr id="15369" name="Oval 14"/>
          <p:cNvSpPr>
            <a:spLocks noChangeArrowheads="1"/>
          </p:cNvSpPr>
          <p:nvPr/>
        </p:nvSpPr>
        <p:spPr bwMode="auto">
          <a:xfrm>
            <a:off x="4929188" y="5500688"/>
            <a:ext cx="3097212" cy="1357312"/>
          </a:xfrm>
          <a:prstGeom prst="ellipse">
            <a:avLst/>
          </a:prstGeom>
          <a:solidFill>
            <a:schemeClr val="tx2">
              <a:lumMod val="40000"/>
              <a:lumOff val="60000"/>
              <a:alpha val="27058"/>
            </a:schemeClr>
          </a:solidFill>
          <a:ln w="9525">
            <a:solidFill>
              <a:schemeClr val="tx1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ru-RU">
              <a:solidFill>
                <a:schemeClr val="tx2"/>
              </a:solidFill>
            </a:endParaRPr>
          </a:p>
        </p:txBody>
      </p:sp>
      <p:sp>
        <p:nvSpPr>
          <p:cNvPr id="15370" name="Oval 15"/>
          <p:cNvSpPr>
            <a:spLocks noChangeArrowheads="1"/>
          </p:cNvSpPr>
          <p:nvPr/>
        </p:nvSpPr>
        <p:spPr bwMode="auto">
          <a:xfrm>
            <a:off x="6696075" y="2928938"/>
            <a:ext cx="2447925" cy="1296987"/>
          </a:xfrm>
          <a:prstGeom prst="ellipse">
            <a:avLst/>
          </a:prstGeom>
          <a:solidFill>
            <a:schemeClr val="tx2">
              <a:lumMod val="40000"/>
              <a:lumOff val="60000"/>
              <a:alpha val="27058"/>
            </a:schemeClr>
          </a:solidFill>
          <a:ln w="9525">
            <a:solidFill>
              <a:schemeClr val="tx1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ru-RU">
              <a:solidFill>
                <a:schemeClr val="tx2"/>
              </a:solidFill>
            </a:endParaRPr>
          </a:p>
        </p:txBody>
      </p:sp>
      <p:sp>
        <p:nvSpPr>
          <p:cNvPr id="4107" name="AutoShape 17"/>
          <p:cNvSpPr>
            <a:spLocks noChangeArrowheads="1"/>
          </p:cNvSpPr>
          <p:nvPr/>
        </p:nvSpPr>
        <p:spPr bwMode="auto">
          <a:xfrm rot="3787043">
            <a:off x="2555875" y="4797425"/>
            <a:ext cx="144463" cy="576263"/>
          </a:xfrm>
          <a:prstGeom prst="upDownArrow">
            <a:avLst>
              <a:gd name="adj1" fmla="val 50000"/>
              <a:gd name="adj2" fmla="val 79780"/>
            </a:avLst>
          </a:prstGeom>
          <a:solidFill>
            <a:schemeClr val="accent1">
              <a:alpha val="14902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108" name="AutoShape 18"/>
          <p:cNvSpPr>
            <a:spLocks noChangeArrowheads="1"/>
          </p:cNvSpPr>
          <p:nvPr/>
        </p:nvSpPr>
        <p:spPr bwMode="auto">
          <a:xfrm rot="-2750652">
            <a:off x="6011862" y="4797426"/>
            <a:ext cx="144463" cy="576262"/>
          </a:xfrm>
          <a:prstGeom prst="upDownArrow">
            <a:avLst>
              <a:gd name="adj1" fmla="val 50000"/>
              <a:gd name="adj2" fmla="val 79780"/>
            </a:avLst>
          </a:prstGeom>
          <a:solidFill>
            <a:schemeClr val="accent1">
              <a:alpha val="14902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109" name="AutoShape 20"/>
          <p:cNvSpPr>
            <a:spLocks noChangeArrowheads="1"/>
          </p:cNvSpPr>
          <p:nvPr/>
        </p:nvSpPr>
        <p:spPr bwMode="auto">
          <a:xfrm rot="2489448">
            <a:off x="6300788" y="2276475"/>
            <a:ext cx="144462" cy="576263"/>
          </a:xfrm>
          <a:prstGeom prst="upDownArrow">
            <a:avLst>
              <a:gd name="adj1" fmla="val 50000"/>
              <a:gd name="adj2" fmla="val 79781"/>
            </a:avLst>
          </a:prstGeom>
          <a:solidFill>
            <a:schemeClr val="accent1">
              <a:alpha val="14902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110" name="Text Box 19"/>
          <p:cNvSpPr txBox="1">
            <a:spLocks noChangeArrowheads="1"/>
          </p:cNvSpPr>
          <p:nvPr/>
        </p:nvSpPr>
        <p:spPr bwMode="auto">
          <a:xfrm>
            <a:off x="323850" y="1647825"/>
            <a:ext cx="2012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ДК «Радуга»</a:t>
            </a:r>
          </a:p>
        </p:txBody>
      </p:sp>
      <p:sp>
        <p:nvSpPr>
          <p:cNvPr id="4111" name="Text Box 20"/>
          <p:cNvSpPr txBox="1">
            <a:spLocks noChangeArrowheads="1"/>
          </p:cNvSpPr>
          <p:nvPr/>
        </p:nvSpPr>
        <p:spPr bwMode="auto">
          <a:xfrm>
            <a:off x="3714750" y="1500188"/>
            <a:ext cx="16430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Сельская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библиотека</a:t>
            </a:r>
          </a:p>
        </p:txBody>
      </p:sp>
      <p:sp>
        <p:nvSpPr>
          <p:cNvPr id="4112" name="Text Box 21"/>
          <p:cNvSpPr txBox="1">
            <a:spLocks noChangeArrowheads="1"/>
          </p:cNvSpPr>
          <p:nvPr/>
        </p:nvSpPr>
        <p:spPr bwMode="auto">
          <a:xfrm>
            <a:off x="6858000" y="1643063"/>
            <a:ext cx="1854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Дом детского творчества</a:t>
            </a:r>
          </a:p>
        </p:txBody>
      </p:sp>
      <p:sp>
        <p:nvSpPr>
          <p:cNvPr id="4113" name="Text Box 22"/>
          <p:cNvSpPr txBox="1">
            <a:spLocks noChangeArrowheads="1"/>
          </p:cNvSpPr>
          <p:nvPr/>
        </p:nvSpPr>
        <p:spPr bwMode="auto">
          <a:xfrm>
            <a:off x="0" y="3429000"/>
            <a:ext cx="26273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Свято-Ильинский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            храм</a:t>
            </a:r>
          </a:p>
        </p:txBody>
      </p:sp>
      <p:sp>
        <p:nvSpPr>
          <p:cNvPr id="4114" name="Text Box 23"/>
          <p:cNvSpPr txBox="1">
            <a:spLocks noChangeArrowheads="1"/>
          </p:cNvSpPr>
          <p:nvPr/>
        </p:nvSpPr>
        <p:spPr bwMode="auto">
          <a:xfrm>
            <a:off x="7286625" y="3286125"/>
            <a:ext cx="12239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Казачье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общество</a:t>
            </a:r>
          </a:p>
        </p:txBody>
      </p:sp>
      <p:sp>
        <p:nvSpPr>
          <p:cNvPr id="4115" name="Text Box 24"/>
          <p:cNvSpPr txBox="1">
            <a:spLocks noChangeArrowheads="1"/>
          </p:cNvSpPr>
          <p:nvPr/>
        </p:nvSpPr>
        <p:spPr bwMode="auto">
          <a:xfrm>
            <a:off x="1857375" y="5715000"/>
            <a:ext cx="148113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Центр занятости населения</a:t>
            </a:r>
          </a:p>
        </p:txBody>
      </p:sp>
      <p:sp>
        <p:nvSpPr>
          <p:cNvPr id="4116" name="Text Box 25"/>
          <p:cNvSpPr txBox="1">
            <a:spLocks noChangeArrowheads="1"/>
          </p:cNvSpPr>
          <p:nvPr/>
        </p:nvSpPr>
        <p:spPr bwMode="auto">
          <a:xfrm>
            <a:off x="5643563" y="5657850"/>
            <a:ext cx="20161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  Администрация  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     Шедокского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     сельского  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      поселения</a:t>
            </a:r>
          </a:p>
        </p:txBody>
      </p:sp>
      <p:sp>
        <p:nvSpPr>
          <p:cNvPr id="4117" name="Text Box 26"/>
          <p:cNvSpPr txBox="1">
            <a:spLocks noChangeArrowheads="1"/>
          </p:cNvSpPr>
          <p:nvPr/>
        </p:nvSpPr>
        <p:spPr bwMode="auto">
          <a:xfrm>
            <a:off x="7215188" y="4643438"/>
            <a:ext cx="15795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Пограничная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застава</a:t>
            </a:r>
          </a:p>
        </p:txBody>
      </p:sp>
      <p:pic>
        <p:nvPicPr>
          <p:cNvPr id="4118" name="Picture 29" descr="IMG_027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214563"/>
            <a:ext cx="2160588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9" name="Picture 30" descr="IMG_042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214563"/>
            <a:ext cx="2160587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0" name="Picture 31" descr="фото 17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857625"/>
            <a:ext cx="2160588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1" name="Picture 32" descr="IMG_07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857625"/>
            <a:ext cx="2232025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Oval 9"/>
          <p:cNvSpPr>
            <a:spLocks noChangeArrowheads="1"/>
          </p:cNvSpPr>
          <p:nvPr/>
        </p:nvSpPr>
        <p:spPr bwMode="auto">
          <a:xfrm>
            <a:off x="0" y="2857500"/>
            <a:ext cx="2428875" cy="1285875"/>
          </a:xfrm>
          <a:prstGeom prst="ellipse">
            <a:avLst/>
          </a:prstGeom>
          <a:solidFill>
            <a:schemeClr val="tx2">
              <a:lumMod val="40000"/>
              <a:lumOff val="60000"/>
              <a:alpha val="27058"/>
            </a:schemeClr>
          </a:solidFill>
          <a:ln w="9525">
            <a:solidFill>
              <a:schemeClr val="tx1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ru-RU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669162"/>
          </a:xfrm>
          <a:ln>
            <a:miter lim="800000"/>
            <a:headEnd/>
            <a:tailEnd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Организация детского досуга:</a:t>
            </a:r>
            <a:endParaRPr lang="ru-RU" sz="2400" dirty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0" y="857250"/>
          <a:ext cx="9144000" cy="61801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08514"/>
                <a:gridCol w="1635486"/>
              </a:tblGrid>
              <a:tr h="420711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Внеурочная</a:t>
                      </a:r>
                      <a:r>
                        <a:rPr lang="ru-RU" sz="1800" baseline="0" dirty="0" smtClean="0"/>
                        <a:t> деятельность</a:t>
                      </a:r>
                      <a:endParaRPr lang="ru-RU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Количество</a:t>
                      </a:r>
                      <a:endParaRPr lang="ru-RU" sz="1800" dirty="0"/>
                    </a:p>
                  </a:txBody>
                  <a:tcPr marT="45726" marB="45726"/>
                </a:tc>
              </a:tr>
              <a:tr h="6478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Секции «Волейбол», «Баскетбол», «Футбол», «ОФП: легкая атлетика», «Спортивный туризм», «Пешеходный туризм» </a:t>
                      </a:r>
                      <a:r>
                        <a:rPr lang="ru-RU" sz="1800" dirty="0" smtClean="0"/>
                        <a:t>     </a:t>
                      </a:r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130</a:t>
                      </a:r>
                      <a:endParaRPr lang="ru-RU" sz="1800" b="1" dirty="0"/>
                    </a:p>
                  </a:txBody>
                  <a:tcPr marT="45726" marB="45726"/>
                </a:tc>
              </a:tr>
              <a:tr h="461546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Детские общественные организации: ДЮП, ЮИД, «Спасатели» </a:t>
                      </a:r>
                      <a:endParaRPr lang="ru-RU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36</a:t>
                      </a:r>
                      <a:endParaRPr lang="ru-RU" sz="1800" b="1" dirty="0"/>
                    </a:p>
                  </a:txBody>
                  <a:tcPr marT="45726" marB="45726"/>
                </a:tc>
              </a:tr>
              <a:tr h="4615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Классы казачьей направленности </a:t>
                      </a:r>
                      <a:endParaRPr lang="ru-RU" sz="1800" dirty="0" smtClean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53</a:t>
                      </a:r>
                      <a:endParaRPr lang="ru-RU" sz="1800" b="1" dirty="0"/>
                    </a:p>
                  </a:txBody>
                  <a:tcPr marT="45726" marB="45726"/>
                </a:tc>
              </a:tr>
              <a:tr h="1758513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В этом учебном году было организовано 24 различных  творческих объединений, студий  и секций</a:t>
                      </a:r>
                      <a:r>
                        <a:rPr lang="ru-RU" sz="1800" b="1" baseline="30000" dirty="0" smtClean="0"/>
                        <a:t> </a:t>
                      </a:r>
                      <a:r>
                        <a:rPr lang="ru-RU" sz="1800" b="1" dirty="0" smtClean="0"/>
                        <a:t> за счет часов дополнительного образования (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представленное  5  направлениями: духовно-нравственным, спортивно-оздоровительным, </a:t>
                      </a:r>
                      <a:r>
                        <a:rPr lang="ru-RU" sz="1800" b="1" dirty="0" err="1" smtClean="0">
                          <a:solidFill>
                            <a:schemeClr val="tx1"/>
                          </a:solidFill>
                        </a:rPr>
                        <a:t>общеинтеллектуальным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,  социальным, общекультурным)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r>
                        <a:rPr lang="ru-RU" sz="1800" b="1" dirty="0" smtClean="0"/>
                        <a:t> Всего 9 групп</a:t>
                      </a:r>
                      <a:endParaRPr lang="ru-RU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180</a:t>
                      </a:r>
                      <a:endParaRPr lang="ru-RU" sz="1800" b="1" dirty="0"/>
                    </a:p>
                  </a:txBody>
                  <a:tcPr marT="45726" marB="45726"/>
                </a:tc>
              </a:tr>
              <a:tr h="461546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Кружки</a:t>
                      </a:r>
                      <a:r>
                        <a:rPr lang="ru-RU" sz="1800" b="1" baseline="0" dirty="0" smtClean="0"/>
                        <a:t> ДДТ п.Псебай на базе школы</a:t>
                      </a:r>
                      <a:endParaRPr lang="ru-RU" sz="1800" b="1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114</a:t>
                      </a:r>
                      <a:endParaRPr lang="ru-RU" sz="1800" b="1" dirty="0"/>
                    </a:p>
                  </a:txBody>
                  <a:tcPr marT="45726" marB="45726"/>
                </a:tc>
              </a:tr>
              <a:tr h="461546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Учебная площадка от МБОУ ДОД «</a:t>
                      </a:r>
                      <a:r>
                        <a:rPr lang="ru-RU" sz="1800" b="1" dirty="0" err="1" smtClean="0"/>
                        <a:t>Псебайская</a:t>
                      </a:r>
                      <a:r>
                        <a:rPr lang="ru-RU" sz="1800" b="1" dirty="0" smtClean="0"/>
                        <a:t> ДШИ»</a:t>
                      </a:r>
                      <a:endParaRPr lang="ru-RU" sz="1800" b="1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10</a:t>
                      </a:r>
                      <a:endParaRPr lang="ru-RU" sz="1800" b="1" dirty="0"/>
                    </a:p>
                  </a:txBody>
                  <a:tcPr marT="45726" marB="45726"/>
                </a:tc>
              </a:tr>
              <a:tr h="640160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Всего</a:t>
                      </a:r>
                      <a:r>
                        <a:rPr lang="ru-RU" sz="1800" b="1" baseline="0" dirty="0" smtClean="0"/>
                        <a:t> обучающихся в школе </a:t>
                      </a:r>
                      <a:r>
                        <a:rPr lang="ru-RU" sz="1800" b="1" dirty="0" smtClean="0"/>
                        <a:t>328 учащихся</a:t>
                      </a:r>
                      <a:endParaRPr lang="ru-RU" sz="1800" b="1" dirty="0"/>
                    </a:p>
                  </a:txBody>
                  <a:tcPr marT="45726" marB="45726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err="1" smtClean="0"/>
                        <a:t>задейство-вано</a:t>
                      </a:r>
                      <a:r>
                        <a:rPr lang="ru-RU" sz="1800" b="1" dirty="0" smtClean="0"/>
                        <a:t> 523</a:t>
                      </a:r>
                      <a:endParaRPr lang="ru-RU" sz="1800" b="1" dirty="0"/>
                    </a:p>
                  </a:txBody>
                  <a:tcPr marT="45726" marB="45726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8666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Все учащиеся, состоящие на различных видах учета охвачены 100% внеурочной занятостью.</a:t>
                      </a:r>
                    </a:p>
                  </a:txBody>
                  <a:tcPr marT="45726" marB="45726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/>
                    </a:p>
                  </a:txBody>
                  <a:tcPr marT="45726" marB="45726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Работа в классах казачьей направленности</a:t>
            </a:r>
            <a:endParaRPr lang="ru-RU" dirty="0"/>
          </a:p>
        </p:txBody>
      </p:sp>
      <p:pic>
        <p:nvPicPr>
          <p:cNvPr id="6147" name="Содержимое 4" descr="IMG_4033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4313" y="1928813"/>
            <a:ext cx="4286250" cy="3357562"/>
          </a:xfrm>
        </p:spPr>
      </p:pic>
      <p:pic>
        <p:nvPicPr>
          <p:cNvPr id="6148" name="Содержимое 4" descr="DSC01395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8" y="2000250"/>
            <a:ext cx="4332287" cy="32861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3622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г.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171" name="Содержимое 7" descr="3132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29125" y="1714500"/>
            <a:ext cx="4500563" cy="3662363"/>
          </a:xfrm>
        </p:spPr>
      </p:pic>
      <p:pic>
        <p:nvPicPr>
          <p:cNvPr id="7172" name="Содержимое 6" descr="3131.pn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7188" y="3000375"/>
            <a:ext cx="4038600" cy="3400425"/>
          </a:xfrm>
        </p:spPr>
      </p:pic>
      <p:sp>
        <p:nvSpPr>
          <p:cNvPr id="7173" name="Прямоугольник 8"/>
          <p:cNvSpPr>
            <a:spLocks noChangeArrowheads="1"/>
          </p:cNvSpPr>
          <p:nvPr/>
        </p:nvSpPr>
        <p:spPr bwMode="auto">
          <a:xfrm>
            <a:off x="357188" y="142875"/>
            <a:ext cx="8329612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chemeClr val="tx2"/>
                </a:solidFill>
              </a:rPr>
              <a:t>Экскурсия по «Голубой линии». Темрюк, Крымск</a:t>
            </a:r>
            <a:endParaRPr lang="ru-RU" altLang="ru-RU" sz="28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Походы по местам боевой славы</a:t>
            </a:r>
          </a:p>
        </p:txBody>
      </p:sp>
      <p:pic>
        <p:nvPicPr>
          <p:cNvPr id="8195" name="Содержимое 4" descr="IMG_4287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286000"/>
            <a:ext cx="4038600" cy="3090863"/>
          </a:xfrm>
        </p:spPr>
      </p:pic>
      <p:pic>
        <p:nvPicPr>
          <p:cNvPr id="8196" name="Picture 3" descr="G:\DCIM\112CANON\IMG_022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286000"/>
            <a:ext cx="4038600" cy="30718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758825"/>
          </a:xfrm>
        </p:spPr>
        <p:txBody>
          <a:bodyPr/>
          <a:lstStyle/>
          <a:p>
            <a:pPr algn="ctr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Участие в краевых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сореваниях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по спортивному туризму</a:t>
            </a:r>
          </a:p>
        </p:txBody>
      </p:sp>
      <p:pic>
        <p:nvPicPr>
          <p:cNvPr id="9219" name="Содержимое 4" descr="IMG_4947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1625" y="2198688"/>
            <a:ext cx="4038600" cy="3028950"/>
          </a:xfrm>
        </p:spPr>
      </p:pic>
      <p:pic>
        <p:nvPicPr>
          <p:cNvPr id="9220" name="Содержимое 15" descr="IMG_3725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8" y="2071688"/>
            <a:ext cx="4038600" cy="32210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Нижний колонтитул 1"/>
          <p:cNvSpPr>
            <a:spLocks noGrp="1"/>
          </p:cNvSpPr>
          <p:nvPr>
            <p:ph type="ftr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200" smtClean="0">
                <a:solidFill>
                  <a:schemeClr val="bg2"/>
                </a:solidFill>
              </a:rPr>
              <a:t>www.themegallery.com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20000"/>
              </a:spcBef>
              <a:buClr>
                <a:srgbClr val="CB057B"/>
              </a:buClr>
              <a:buSzPct val="60000"/>
              <a:defRPr/>
            </a:pPr>
            <a:endParaRPr lang="ru-RU" sz="12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0"/>
          <a:ext cx="9144000" cy="6988225"/>
        </p:xfrm>
        <a:graphic>
          <a:graphicData uri="http://schemas.openxmlformats.org/drawingml/2006/table">
            <a:tbl>
              <a:tblPr/>
              <a:tblGrid>
                <a:gridCol w="679678"/>
                <a:gridCol w="3628281"/>
                <a:gridCol w="679678"/>
                <a:gridCol w="4156363"/>
              </a:tblGrid>
              <a:tr h="5791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Учеб.год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Название конкурса, соревнований, мероприятий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Кол-во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Результаты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488711"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2011-2012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«Я выбираю ответственность»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Участник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200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«Здравствуй, мама!»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1-призёр 1 место, 1 –лауреат, 1- участник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486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Муниципальный этап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IX </a:t>
                      </a: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краевого фестиваля по гиревому спорту1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призёр - 3 место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200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Трудоустройство 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20033">
                <a:tc row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2012-2013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«Я выбираю ответственность»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призёр 3 место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200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«Здравствуй, мама!»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 призёра - 3 место, 2 место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887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«Спортивная семья»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2 - участники (команда с родителями)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200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«Кубанские каникулы» г.Краснодар (КДН)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участник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200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Трудоустройство 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20033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2013-2014</a:t>
                      </a:r>
                    </a:p>
                  </a:txBody>
                  <a:tcPr marT="45718" marB="45718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«Я выбираю ответственность»</a:t>
                      </a:r>
                    </a:p>
                  </a:txBody>
                  <a:tcPr marT="45718" marB="45718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призёр - 2 место 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200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«Здравствуй, мама!»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2-призёра 2 место, 3 место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943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«Победа деда – моя победа» 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1 - призёр (статья в газете «Предгорье»)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 – </a:t>
                      </a:r>
                      <a:r>
                        <a:rPr kumimoji="0" lang="ru-RU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участнгик</a:t>
                      </a:r>
                      <a:endParaRPr kumimoji="0" 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20033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2014-2015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«Здравствуй, мама!»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1-призёр, участник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488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«Я выбираю ответственность»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участник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488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Трудоустройство 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7107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Всего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Из </a:t>
                      </a: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14</a:t>
                      </a: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, состоящих на различных видах профилактического учета</a:t>
                      </a:r>
                      <a:endParaRPr kumimoji="0" 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26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16632"/>
            <a:ext cx="8643998" cy="669162"/>
          </a:xfrm>
          <a:ln>
            <a:miter lim="800000"/>
            <a:headEnd/>
            <a:tailEnd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Информационно-просветительская работа:</a:t>
            </a:r>
            <a:endParaRPr lang="ru-RU" sz="2400" dirty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214313" y="857250"/>
          <a:ext cx="8786812" cy="31321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15187"/>
                <a:gridCol w="1571625"/>
              </a:tblGrid>
              <a:tr h="500162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мероприятия</a:t>
                      </a:r>
                      <a:endParaRPr lang="ru-RU" sz="1800" dirty="0"/>
                    </a:p>
                  </a:txBody>
                  <a:tcPr marL="91439" marR="91439" marT="45729" marB="45729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количество</a:t>
                      </a:r>
                      <a:endParaRPr lang="ru-RU" sz="1800" dirty="0"/>
                    </a:p>
                  </a:txBody>
                  <a:tcPr marL="91439" marR="91439" marT="45729" marB="45729"/>
                </a:tc>
              </a:tr>
              <a:tr h="4979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Заседания ШВР, СП, МО классных руководителей;       </a:t>
                      </a:r>
                    </a:p>
                  </a:txBody>
                  <a:tcPr marL="91439" marR="91439"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11</a:t>
                      </a:r>
                      <a:endParaRPr lang="ru-RU" sz="1800" dirty="0"/>
                    </a:p>
                  </a:txBody>
                  <a:tcPr marL="91439" marR="91439" marT="45729" marB="45729"/>
                </a:tc>
              </a:tr>
              <a:tr h="49794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Проведение общешкольных родительских собраний</a:t>
                      </a:r>
                      <a:endParaRPr lang="ru-RU" sz="1800" dirty="0"/>
                    </a:p>
                  </a:txBody>
                  <a:tcPr marL="91439" marR="91439"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2</a:t>
                      </a:r>
                      <a:endParaRPr lang="ru-RU" sz="1800" dirty="0"/>
                    </a:p>
                  </a:txBody>
                  <a:tcPr marL="91439" marR="91439" marT="45729" marB="45729"/>
                </a:tc>
              </a:tr>
              <a:tr h="4979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Проведение классных родительских собраний</a:t>
                      </a:r>
                    </a:p>
                  </a:txBody>
                  <a:tcPr marL="91439" marR="91439"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5</a:t>
                      </a:r>
                      <a:endParaRPr lang="ru-RU" sz="1800" dirty="0"/>
                    </a:p>
                  </a:txBody>
                  <a:tcPr marL="91439" marR="91439" marT="45729" marB="45729"/>
                </a:tc>
              </a:tr>
              <a:tr h="64020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Социально-педагогические консультации родителям, учащимся,</a:t>
                      </a:r>
                      <a:r>
                        <a:rPr lang="ru-RU" sz="1800" baseline="0" dirty="0" smtClean="0"/>
                        <a:t> педагогам</a:t>
                      </a:r>
                      <a:endParaRPr lang="ru-RU" sz="1800" dirty="0"/>
                    </a:p>
                  </a:txBody>
                  <a:tcPr marL="91439" marR="91439" marT="45729" marB="45729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marL="91439" marR="91439" marT="45729" marB="45729"/>
                </a:tc>
              </a:tr>
              <a:tr h="49794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Работа по профориентации с родителями и учащимися</a:t>
                      </a:r>
                      <a:endParaRPr lang="ru-RU" sz="1800" dirty="0"/>
                    </a:p>
                  </a:txBody>
                  <a:tcPr marL="91439" marR="91439" marT="45729" marB="45729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marL="91439" marR="91439" marT="45729" marB="45729"/>
                </a:tc>
              </a:tr>
            </a:tbl>
          </a:graphicData>
        </a:graphic>
      </p:graphicFrame>
      <p:sp>
        <p:nvSpPr>
          <p:cNvPr id="21" name="Заголовок 1"/>
          <p:cNvSpPr txBox="1">
            <a:spLocks/>
          </p:cNvSpPr>
          <p:nvPr/>
        </p:nvSpPr>
        <p:spPr bwMode="auto">
          <a:xfrm>
            <a:off x="214282" y="4429132"/>
            <a:ext cx="8715436" cy="135732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endParaRPr lang="ru-RU" sz="22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2200" b="1" dirty="0">
                <a:solidFill>
                  <a:schemeClr val="tx1"/>
                </a:solidFill>
              </a:rPr>
              <a:t>За 1 полугодие было организовано  34  посещения семей:</a:t>
            </a:r>
          </a:p>
          <a:p>
            <a:pPr>
              <a:defRPr/>
            </a:pPr>
            <a:r>
              <a:rPr lang="ru-RU" sz="2000" b="1" dirty="0"/>
              <a:t>из них 3 семьи, находящихся в трудной жизненной ситуации;</a:t>
            </a:r>
          </a:p>
          <a:p>
            <a:pPr>
              <a:defRPr/>
            </a:pPr>
            <a:r>
              <a:rPr lang="ru-RU" sz="2000" b="1" dirty="0"/>
              <a:t> 9 – опекаемых;</a:t>
            </a:r>
          </a:p>
          <a:p>
            <a:pPr>
              <a:defRPr/>
            </a:pPr>
            <a:r>
              <a:rPr lang="ru-RU" sz="2000" b="1" dirty="0"/>
              <a:t> 1 - воспитывающих детей-инвалидов.</a:t>
            </a:r>
          </a:p>
          <a:p>
            <a:pPr>
              <a:defRPr/>
            </a:pPr>
            <a:endParaRPr lang="ru-RU" sz="2400" b="1" kern="0" dirty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91" name="Прямоугольник 21"/>
          <p:cNvSpPr>
            <a:spLocks noChangeArrowheads="1"/>
          </p:cNvSpPr>
          <p:nvPr/>
        </p:nvSpPr>
        <p:spPr bwMode="auto">
          <a:xfrm>
            <a:off x="285750" y="4643438"/>
            <a:ext cx="85010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/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ild_light">
  <a:themeElements>
    <a:clrScheme name="Child_light 2">
      <a:dk1>
        <a:srgbClr val="000000"/>
      </a:dk1>
      <a:lt1>
        <a:srgbClr val="F6EDA8"/>
      </a:lt1>
      <a:dk2>
        <a:srgbClr val="006600"/>
      </a:dk2>
      <a:lt2>
        <a:srgbClr val="FFFFFF"/>
      </a:lt2>
      <a:accent1>
        <a:srgbClr val="73C95B"/>
      </a:accent1>
      <a:accent2>
        <a:srgbClr val="F7C037"/>
      </a:accent2>
      <a:accent3>
        <a:srgbClr val="FAF4D1"/>
      </a:accent3>
      <a:accent4>
        <a:srgbClr val="000000"/>
      </a:accent4>
      <a:accent5>
        <a:srgbClr val="BCE1B5"/>
      </a:accent5>
      <a:accent6>
        <a:srgbClr val="E0AE31"/>
      </a:accent6>
      <a:hlink>
        <a:srgbClr val="2393CB"/>
      </a:hlink>
      <a:folHlink>
        <a:srgbClr val="CB057B"/>
      </a:folHlink>
    </a:clrScheme>
    <a:fontScheme name="Child_ligh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hild_light 1">
        <a:dk1>
          <a:srgbClr val="000000"/>
        </a:dk1>
        <a:lt1>
          <a:srgbClr val="BBEAA8"/>
        </a:lt1>
        <a:dk2>
          <a:srgbClr val="063C60"/>
        </a:dk2>
        <a:lt2>
          <a:srgbClr val="FFFFFF"/>
        </a:lt2>
        <a:accent1>
          <a:srgbClr val="5598CF"/>
        </a:accent1>
        <a:accent2>
          <a:srgbClr val="AAD955"/>
        </a:accent2>
        <a:accent3>
          <a:srgbClr val="DAF3D1"/>
        </a:accent3>
        <a:accent4>
          <a:srgbClr val="000000"/>
        </a:accent4>
        <a:accent5>
          <a:srgbClr val="B4CAE4"/>
        </a:accent5>
        <a:accent6>
          <a:srgbClr val="9AC44C"/>
        </a:accent6>
        <a:hlink>
          <a:srgbClr val="C7AA6F"/>
        </a:hlink>
        <a:folHlink>
          <a:srgbClr val="9E65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ild_light 2">
        <a:dk1>
          <a:srgbClr val="000000"/>
        </a:dk1>
        <a:lt1>
          <a:srgbClr val="F6EDA8"/>
        </a:lt1>
        <a:dk2>
          <a:srgbClr val="006600"/>
        </a:dk2>
        <a:lt2>
          <a:srgbClr val="FFFFFF"/>
        </a:lt2>
        <a:accent1>
          <a:srgbClr val="73C95B"/>
        </a:accent1>
        <a:accent2>
          <a:srgbClr val="F7C037"/>
        </a:accent2>
        <a:accent3>
          <a:srgbClr val="FAF4D1"/>
        </a:accent3>
        <a:accent4>
          <a:srgbClr val="000000"/>
        </a:accent4>
        <a:accent5>
          <a:srgbClr val="BCE1B5"/>
        </a:accent5>
        <a:accent6>
          <a:srgbClr val="E0AE31"/>
        </a:accent6>
        <a:hlink>
          <a:srgbClr val="2393CB"/>
        </a:hlink>
        <a:folHlink>
          <a:srgbClr val="CB057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ild_light 3">
        <a:dk1>
          <a:srgbClr val="000000"/>
        </a:dk1>
        <a:lt1>
          <a:srgbClr val="FCE6AE"/>
        </a:lt1>
        <a:dk2>
          <a:srgbClr val="800000"/>
        </a:dk2>
        <a:lt2>
          <a:srgbClr val="FFFFFF"/>
        </a:lt2>
        <a:accent1>
          <a:srgbClr val="F66C2E"/>
        </a:accent1>
        <a:accent2>
          <a:srgbClr val="F9DE3D"/>
        </a:accent2>
        <a:accent3>
          <a:srgbClr val="FDF0D3"/>
        </a:accent3>
        <a:accent4>
          <a:srgbClr val="000000"/>
        </a:accent4>
        <a:accent5>
          <a:srgbClr val="FABAAD"/>
        </a:accent5>
        <a:accent6>
          <a:srgbClr val="E2C936"/>
        </a:accent6>
        <a:hlink>
          <a:srgbClr val="6CCA85"/>
        </a:hlink>
        <a:folHlink>
          <a:srgbClr val="DCA44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Child_light</Template>
  <TotalTime>662</TotalTime>
  <Words>622</Words>
  <Application>Microsoft Office PowerPoint</Application>
  <PresentationFormat>Экран (4:3)</PresentationFormat>
  <Paragraphs>137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Monotype Corsiva</vt:lpstr>
      <vt:lpstr>Times New Roman</vt:lpstr>
      <vt:lpstr>Wingdings</vt:lpstr>
      <vt:lpstr>Tahoma</vt:lpstr>
      <vt:lpstr>Wingdings 2</vt:lpstr>
      <vt:lpstr>Child_light</vt:lpstr>
      <vt:lpstr>Муниципальное бюджетное общеобразовательное учреждение средняя общеобразовательная школа №3 села  Шедок муниципального образования  Мостовский район </vt:lpstr>
      <vt:lpstr>Для повышения эффективности работы ШВР школа сотрудничает  с социальными партнёрами</vt:lpstr>
      <vt:lpstr>Организация детского досуга:</vt:lpstr>
      <vt:lpstr>Работа в классах казачьей направленности</vt:lpstr>
      <vt:lpstr>г.</vt:lpstr>
      <vt:lpstr>Походы по местам боевой славы</vt:lpstr>
      <vt:lpstr>Участие в краевых сореваниях по спортивному туризму</vt:lpstr>
      <vt:lpstr>Презентация PowerPoint</vt:lpstr>
      <vt:lpstr>Информационно-просветительская работа:</vt:lpstr>
      <vt:lpstr>Презентация PowerPoint</vt:lpstr>
      <vt:lpstr>Презентация PowerPoint</vt:lpstr>
      <vt:lpstr>Школой подготовлено преставлений, ходатайств и т.д. в  различные службы района и края, занимающихся профилактикой безнадзорности и правонарушений учащихся за полугодие – 23 :</vt:lpstr>
      <vt:lpstr>Для получения положительного результата индивидуальную профилактическую работу  с семьями и учащимися необходимо проводить  в системе.  Процесс должен быть непрерывным. </vt:lpstr>
      <vt:lpstr>Мониторинг количества учащихся, состоящих на различных видах учета с 2010 г. по 25.02.2015 г. </vt:lpstr>
      <vt:lpstr>Спасибо за внимание!</vt:lpstr>
    </vt:vector>
  </TitlesOfParts>
  <Company>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«Деревянкская СОШ №5» Прионежский р-н поселок Деревянка</dc:title>
  <dc:creator>Director</dc:creator>
  <cp:lastModifiedBy>iac-3u</cp:lastModifiedBy>
  <cp:revision>79</cp:revision>
  <dcterms:created xsi:type="dcterms:W3CDTF">2010-11-17T12:46:42Z</dcterms:created>
  <dcterms:modified xsi:type="dcterms:W3CDTF">2015-04-06T10:55:31Z</dcterms:modified>
</cp:coreProperties>
</file>